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63" r:id="rId2"/>
    <p:sldId id="257" r:id="rId3"/>
    <p:sldId id="258" r:id="rId4"/>
    <p:sldId id="264" r:id="rId5"/>
    <p:sldId id="261" r:id="rId6"/>
    <p:sldId id="265" r:id="rId7"/>
    <p:sldId id="266" r:id="rId8"/>
    <p:sldId id="267" r:id="rId9"/>
    <p:sldId id="268" r:id="rId10"/>
    <p:sldId id="269" r:id="rId11"/>
    <p:sldId id="262" r:id="rId12"/>
  </p:sldIdLst>
  <p:sldSz cx="9144000" cy="5143500" type="screen16x9"/>
  <p:notesSz cx="6858000" cy="9144000"/>
  <p:embeddedFontLst>
    <p:embeddedFont>
      <p:font typeface="Inter" panose="020B0604020202020204" charset="0"/>
      <p:regular r:id="rId14"/>
      <p:bold r:id="rId15"/>
    </p:embeddedFont>
    <p:embeddedFont>
      <p:font typeface="Rubik" panose="020B0604020202020204" charset="-79"/>
      <p:regular r:id="rId16"/>
      <p:bold r:id="rId17"/>
      <p:italic r:id="rId18"/>
      <p:boldItalic r:id="rId19"/>
    </p:embeddedFont>
    <p:embeddedFont>
      <p:font typeface="Sitka Text Semibold" pitchFamily="2" charset="0"/>
      <p:bold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298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58f52ed369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58f52ed369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0f1d8f411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0f1d8f411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d20a2738d9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d20a2738d9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d20a2738d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d20a2738d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d20a2738d9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d20a2738d9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0c913126c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10c913126c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10c913126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10c913126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0c741b8e7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0c741b8e7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0c741b8e71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0c741b8e71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0c741b8e71_3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0c741b8e71_3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0c741b8e71_3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0c741b8e71_3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hyperlink" Target="https://laudatosiactionplatform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l="6559" r="36005"/>
          <a:stretch/>
        </p:blipFill>
        <p:spPr>
          <a:xfrm>
            <a:off x="6262450" y="4261075"/>
            <a:ext cx="1158450" cy="71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5">
            <a:alphaModFix/>
          </a:blip>
          <a:srcRect r="4443"/>
          <a:stretch/>
        </p:blipFill>
        <p:spPr>
          <a:xfrm>
            <a:off x="3936350" y="4479500"/>
            <a:ext cx="1923749" cy="2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11050" y="4386125"/>
            <a:ext cx="2045849" cy="47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5161B1E-0D42-1A2D-8125-80A18C1ED34D}"/>
              </a:ext>
            </a:extLst>
          </p:cNvPr>
          <p:cNvSpPr txBox="1"/>
          <p:nvPr/>
        </p:nvSpPr>
        <p:spPr>
          <a:xfrm>
            <a:off x="0" y="387300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spc="80" dirty="0">
                <a:solidFill>
                  <a:schemeClr val="bg1"/>
                </a:solidFill>
                <a:latin typeface="Sitka Text Semibold" panose="020B0604020202020204" pitchFamily="2" charset="0"/>
              </a:rPr>
              <a:t>OKRUŽNÍ LIST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3"/>
          <p:cNvPicPr preferRelativeResize="0"/>
          <p:nvPr/>
        </p:nvPicPr>
        <p:blipFill rotWithShape="1">
          <a:blip r:embed="rId3">
            <a:alphaModFix/>
          </a:blip>
          <a:srcRect t="1579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3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JAZYKY</a:t>
            </a:r>
            <a:r>
              <a:rPr lang="en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cs-CZ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</a:t>
            </a:r>
            <a:r>
              <a:rPr lang="en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FORM</a:t>
            </a:r>
            <a:r>
              <a:rPr lang="cs-CZ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Á</a:t>
            </a:r>
            <a:r>
              <a:rPr lang="en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</a:t>
            </a:r>
            <a:endParaRPr b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6" name="Google Shape;156;p23"/>
          <p:cNvSpPr txBox="1">
            <a:spLocks noGrp="1"/>
          </p:cNvSpPr>
          <p:nvPr>
            <p:ph type="body" idx="1"/>
          </p:nvPr>
        </p:nvSpPr>
        <p:spPr>
          <a:xfrm>
            <a:off x="311700" y="1000075"/>
            <a:ext cx="4933200" cy="39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F</a:t>
            </a:r>
            <a:r>
              <a:rPr lang="en" sz="2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ilm </a:t>
            </a:r>
            <a:r>
              <a:rPr lang="cs-CZ" sz="2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je</a:t>
            </a:r>
            <a:r>
              <a:rPr lang="en" sz="2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80 minut</a:t>
            </a:r>
            <a:r>
              <a:rPr lang="cs-CZ" sz="2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dlouhý</a:t>
            </a:r>
            <a:r>
              <a:rPr lang="en" sz="2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r>
              <a:rPr lang="cs-CZ" sz="2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Zprostředkuje ústřední myšlenky okružního listu </a:t>
            </a:r>
            <a:r>
              <a:rPr lang="en" sz="2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Laudato </a:t>
            </a:r>
            <a:r>
              <a:rPr lang="cs-CZ" sz="2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</a:t>
            </a:r>
            <a:r>
              <a:rPr lang="en" sz="2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i’ </a:t>
            </a:r>
            <a:r>
              <a:rPr lang="cs-CZ" sz="2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způsobem, který dovede oslovit současné publikum</a:t>
            </a:r>
            <a:r>
              <a:rPr lang="en" sz="2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  <a:endParaRPr sz="2500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F</a:t>
            </a:r>
            <a:r>
              <a:rPr lang="en" sz="2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ilm </a:t>
            </a:r>
            <a:r>
              <a:rPr lang="cs-CZ" sz="2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je k dispozici v angličtině,</a:t>
            </a:r>
            <a:r>
              <a:rPr lang="en" sz="2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2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španělštině</a:t>
            </a:r>
            <a:r>
              <a:rPr lang="en" sz="2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cs-CZ" sz="2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i</a:t>
            </a:r>
            <a:r>
              <a:rPr lang="en" sz="2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tal</a:t>
            </a:r>
            <a:r>
              <a:rPr lang="cs-CZ" sz="2500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štině</a:t>
            </a:r>
            <a:r>
              <a:rPr lang="en" sz="2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cs-CZ" sz="2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</a:t>
            </a:r>
            <a:r>
              <a:rPr lang="en" sz="2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ortug</a:t>
            </a:r>
            <a:r>
              <a:rPr lang="cs-CZ" sz="2500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alštině</a:t>
            </a:r>
            <a:r>
              <a:rPr lang="en" sz="2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a </a:t>
            </a:r>
            <a:r>
              <a:rPr lang="cs-CZ" sz="2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francouzštině</a:t>
            </a:r>
            <a:r>
              <a:rPr lang="en" sz="2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  <a:endParaRPr lang="cs-CZ" sz="2500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Můžete jej promítnout ve svých farnostech, sborech, společenstvích. Můžete také k jeho sledování pozvat lidi, kteří se podílejí na vytváření klimatické politiky České republiky.</a:t>
            </a:r>
            <a:endParaRPr sz="2500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cxnSp>
        <p:nvCxnSpPr>
          <p:cNvPr id="157" name="Google Shape;157;p23"/>
          <p:cNvCxnSpPr/>
          <p:nvPr/>
        </p:nvCxnSpPr>
        <p:spPr>
          <a:xfrm rot="10800000" flipH="1">
            <a:off x="390450" y="853575"/>
            <a:ext cx="3781500" cy="1320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8" name="Google Shape;158;p23"/>
          <p:cNvPicPr preferRelativeResize="0"/>
          <p:nvPr/>
        </p:nvPicPr>
        <p:blipFill rotWithShape="1">
          <a:blip r:embed="rId4">
            <a:alphaModFix/>
          </a:blip>
          <a:srcRect l="5891"/>
          <a:stretch/>
        </p:blipFill>
        <p:spPr>
          <a:xfrm>
            <a:off x="5513700" y="0"/>
            <a:ext cx="36303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3"/>
          <p:cNvPicPr preferRelativeResize="0"/>
          <p:nvPr/>
        </p:nvPicPr>
        <p:blipFill rotWithShape="1">
          <a:blip r:embed="rId5">
            <a:alphaModFix/>
          </a:blip>
          <a:srcRect l="3121" t="5562" r="21831"/>
          <a:stretch/>
        </p:blipFill>
        <p:spPr>
          <a:xfrm>
            <a:off x="5513700" y="2571750"/>
            <a:ext cx="3630300" cy="2571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" name="Google Shape;160;p23"/>
          <p:cNvCxnSpPr/>
          <p:nvPr/>
        </p:nvCxnSpPr>
        <p:spPr>
          <a:xfrm flipH="1">
            <a:off x="5521900" y="23600"/>
            <a:ext cx="11700" cy="51795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1" name="Google Shape;161;p23"/>
          <p:cNvSpPr txBox="1"/>
          <p:nvPr/>
        </p:nvSpPr>
        <p:spPr>
          <a:xfrm>
            <a:off x="7951225" y="23600"/>
            <a:ext cx="1886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Credit:Vatican Media</a:t>
            </a:r>
            <a:endParaRPr sz="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9"/>
          <p:cNvPicPr preferRelativeResize="0"/>
          <p:nvPr/>
        </p:nvPicPr>
        <p:blipFill rotWithShape="1">
          <a:blip r:embed="rId3">
            <a:alphaModFix/>
          </a:blip>
          <a:srcRect t="1579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>
            <a:spLocks noGrp="1"/>
          </p:cNvSpPr>
          <p:nvPr>
            <p:ph type="title"/>
          </p:nvPr>
        </p:nvSpPr>
        <p:spPr>
          <a:xfrm>
            <a:off x="311700" y="1429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-CZ" sz="3220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DĚKUJEME</a:t>
            </a:r>
            <a:endParaRPr sz="3220" b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122" name="Google Shape;122;p19"/>
          <p:cNvCxnSpPr/>
          <p:nvPr/>
        </p:nvCxnSpPr>
        <p:spPr>
          <a:xfrm rot="10800000" flipH="1">
            <a:off x="390450" y="2173650"/>
            <a:ext cx="5401800" cy="1710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3" name="Google Shape;123;p19"/>
          <p:cNvPicPr preferRelativeResize="0"/>
          <p:nvPr/>
        </p:nvPicPr>
        <p:blipFill rotWithShape="1">
          <a:blip r:embed="rId4">
            <a:alphaModFix/>
          </a:blip>
          <a:srcRect l="6559" r="36005"/>
          <a:stretch/>
        </p:blipFill>
        <p:spPr>
          <a:xfrm>
            <a:off x="7038590" y="281952"/>
            <a:ext cx="92983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58825" y="103950"/>
            <a:ext cx="873475" cy="87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>
            <a:spLocks noGrp="1"/>
          </p:cNvSpPr>
          <p:nvPr>
            <p:ph type="body" idx="1"/>
          </p:nvPr>
        </p:nvSpPr>
        <p:spPr>
          <a:xfrm>
            <a:off x="311700" y="2357000"/>
            <a:ext cx="8520600" cy="25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1700" dirty="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Překlad: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cs-CZ" sz="1700" i="1" dirty="0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cs-CZ" sz="1700" i="1" dirty="0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1700" i="1" dirty="0">
                <a:solidFill>
                  <a:srgbClr val="EFEFEF"/>
                </a:solidFill>
                <a:latin typeface="Rubik"/>
                <a:ea typeface="Rubik"/>
                <a:cs typeface="Rubik"/>
                <a:sym typeface="Rubik"/>
              </a:rPr>
              <a:t>www.zitlaudatosi.cz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700" i="1" dirty="0">
              <a:solidFill>
                <a:srgbClr val="EFEFE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EE361A56-946F-352D-35B8-A8A4EA86C1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250" y="2774275"/>
            <a:ext cx="2857500" cy="6572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t="1579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O</a:t>
            </a:r>
            <a:r>
              <a:rPr lang="en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FILM</a:t>
            </a:r>
            <a:r>
              <a:rPr lang="cs-CZ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U</a:t>
            </a:r>
            <a:endParaRPr b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311700" y="1050325"/>
            <a:ext cx="8520600" cy="4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Encyklika </a:t>
            </a:r>
            <a:r>
              <a:rPr lang="en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Laudato </a:t>
            </a:r>
            <a:r>
              <a:rPr lang="cs-CZ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s</a:t>
            </a:r>
            <a:r>
              <a:rPr lang="en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i’ </a:t>
            </a:r>
            <a:r>
              <a:rPr lang="cs-CZ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papeže</a:t>
            </a:r>
            <a:r>
              <a:rPr lang="en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Fran</a:t>
            </a:r>
            <a:r>
              <a:rPr lang="cs-CZ" sz="2325" dirty="0" err="1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tiška</a:t>
            </a:r>
            <a:r>
              <a:rPr lang="en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o </a:t>
            </a:r>
            <a:r>
              <a:rPr lang="cs-CZ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k</a:t>
            </a:r>
            <a:r>
              <a:rPr lang="en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limat</a:t>
            </a:r>
            <a:r>
              <a:rPr lang="cs-CZ" sz="2325" dirty="0" err="1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ické</a:t>
            </a:r>
            <a:r>
              <a:rPr lang="cs-CZ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změně a</a:t>
            </a:r>
            <a:r>
              <a:rPr lang="en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e</a:t>
            </a:r>
            <a:r>
              <a:rPr lang="cs-CZ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k</a:t>
            </a:r>
            <a:r>
              <a:rPr lang="en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olog</a:t>
            </a:r>
            <a:r>
              <a:rPr lang="cs-CZ" sz="2325" dirty="0" err="1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ii</a:t>
            </a:r>
            <a:r>
              <a:rPr lang="en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nabízí</a:t>
            </a:r>
            <a:r>
              <a:rPr lang="en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transformativ</a:t>
            </a:r>
            <a:r>
              <a:rPr lang="cs-CZ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ní</a:t>
            </a:r>
            <a:r>
              <a:rPr lang="en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n</a:t>
            </a:r>
            <a:r>
              <a:rPr lang="cs-CZ" sz="2325" b="1" dirty="0" err="1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ovou</a:t>
            </a:r>
            <a:r>
              <a:rPr lang="en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vi</a:t>
            </a:r>
            <a:r>
              <a:rPr lang="cs-CZ" sz="2325" b="1" dirty="0" err="1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zi</a:t>
            </a:r>
            <a:r>
              <a:rPr lang="en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ochrany přírody a životního prostředí</a:t>
            </a:r>
            <a:r>
              <a:rPr lang="en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  <a:endParaRPr sz="2325" b="1" dirty="0">
              <a:solidFill>
                <a:srgbClr val="F3F3F3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 dirty="0">
              <a:solidFill>
                <a:srgbClr val="F3F3F3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Laudato Si’ Movement </a:t>
            </a:r>
            <a:r>
              <a:rPr lang="cs-CZ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v partnerství s</a:t>
            </a:r>
            <a:r>
              <a:rPr lang="en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Off the Fence Productions</a:t>
            </a:r>
            <a:r>
              <a:rPr lang="cs-CZ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a ve </a:t>
            </a:r>
            <a:r>
              <a:rPr lang="en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spolupráci s vatikánskými institucemi zveřejňuje 4. října 2022 film  Okružní list (</a:t>
            </a:r>
            <a:r>
              <a:rPr lang="cs-CZ" sz="2325" dirty="0" err="1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The</a:t>
            </a:r>
            <a:r>
              <a:rPr lang="cs-CZ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L</a:t>
            </a:r>
            <a:r>
              <a:rPr lang="cs-CZ" sz="2325" dirty="0" err="1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etter</a:t>
            </a:r>
            <a:r>
              <a:rPr lang="cs-CZ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),</a:t>
            </a:r>
            <a:r>
              <a:rPr lang="en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který představuje různé způsoby, jimiž lidé po celém světě uvádějí</a:t>
            </a:r>
            <a:r>
              <a:rPr lang="en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Fran</a:t>
            </a:r>
            <a:r>
              <a:rPr lang="cs-CZ" sz="2325" b="1" dirty="0" err="1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tiškovu</a:t>
            </a:r>
            <a:r>
              <a:rPr lang="en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vi</a:t>
            </a:r>
            <a:r>
              <a:rPr lang="cs-CZ" sz="2325" b="1" dirty="0" err="1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zi</a:t>
            </a:r>
            <a:r>
              <a:rPr lang="en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integr</a:t>
            </a:r>
            <a:r>
              <a:rPr lang="cs-CZ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á</a:t>
            </a:r>
            <a:r>
              <a:rPr lang="en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l</a:t>
            </a:r>
            <a:r>
              <a:rPr lang="cs-CZ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ní</a:t>
            </a:r>
            <a:r>
              <a:rPr lang="en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e</a:t>
            </a:r>
            <a:r>
              <a:rPr lang="cs-CZ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k</a:t>
            </a:r>
            <a:r>
              <a:rPr lang="en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olog</a:t>
            </a:r>
            <a:r>
              <a:rPr lang="cs-CZ" sz="2325" b="1" dirty="0" err="1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ie</a:t>
            </a:r>
            <a:r>
              <a:rPr lang="en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v život</a:t>
            </a:r>
            <a:r>
              <a:rPr lang="en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endParaRPr sz="2325" b="1" dirty="0">
              <a:solidFill>
                <a:srgbClr val="F3F3F3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 b="1" dirty="0">
              <a:solidFill>
                <a:srgbClr val="F3F3F3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-CZ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F</a:t>
            </a:r>
            <a:r>
              <a:rPr lang="en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ilm </a:t>
            </a:r>
            <a:r>
              <a:rPr lang="cs-CZ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bude k dispozici zdarma po celém světě</a:t>
            </a:r>
            <a:r>
              <a:rPr lang="en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díky</a:t>
            </a:r>
            <a:r>
              <a:rPr lang="en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partners</a:t>
            </a:r>
            <a:r>
              <a:rPr lang="cs-CZ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tví s</a:t>
            </a:r>
            <a:r>
              <a:rPr lang="en" sz="2325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YouTube</a:t>
            </a:r>
            <a:r>
              <a:rPr lang="en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2325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a bude promítán v místních společenstvích i při událostech mezinárodního významu.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cs-CZ" sz="2325" b="1" dirty="0">
              <a:solidFill>
                <a:srgbClr val="F3F3F3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cs-CZ" sz="2325" b="1" dirty="0">
              <a:solidFill>
                <a:srgbClr val="F3F3F3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 dirty="0">
              <a:solidFill>
                <a:srgbClr val="F3F3F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cxnSp>
        <p:nvCxnSpPr>
          <p:cNvPr id="68" name="Google Shape;68;p14"/>
          <p:cNvCxnSpPr/>
          <p:nvPr/>
        </p:nvCxnSpPr>
        <p:spPr>
          <a:xfrm rot="10800000" flipH="1">
            <a:off x="390450" y="857175"/>
            <a:ext cx="3019500" cy="960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9" name="Google Shape;69;p14"/>
          <p:cNvPicPr preferRelativeResize="0"/>
          <p:nvPr/>
        </p:nvPicPr>
        <p:blipFill rotWithShape="1">
          <a:blip r:embed="rId4">
            <a:alphaModFix/>
          </a:blip>
          <a:srcRect l="6559" r="36005"/>
          <a:stretch/>
        </p:blipFill>
        <p:spPr>
          <a:xfrm>
            <a:off x="6867790" y="254202"/>
            <a:ext cx="92983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8025" y="76200"/>
            <a:ext cx="873475" cy="87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 t="1579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PŘÍBĚH</a:t>
            </a:r>
            <a:endParaRPr b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311700" y="1050325"/>
            <a:ext cx="5013000" cy="351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50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Ve</a:t>
            </a:r>
            <a:r>
              <a:rPr lang="en" sz="1650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film</a:t>
            </a:r>
            <a:r>
              <a:rPr lang="cs-CZ" sz="1650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u vystupují lidé, kteří hájí vizi integrální ekologie mezními způsoby všude po světě.</a:t>
            </a:r>
            <a:endParaRPr sz="1650" b="1" dirty="0">
              <a:solidFill>
                <a:srgbClr val="F3F3F3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-CZ" sz="1650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Každá postava představuje jeden z hlasů, které nedocházejí ve světě dostatečného vyslyšení </a:t>
            </a:r>
            <a:r>
              <a:rPr lang="en" sz="1650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–</a:t>
            </a:r>
            <a:r>
              <a:rPr lang="cs-CZ" sz="1650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hlas domorodých obyvatel odlehlých oblastí</a:t>
            </a:r>
            <a:r>
              <a:rPr lang="en" sz="1650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cs-CZ" sz="1650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hlas mladých</a:t>
            </a:r>
            <a:r>
              <a:rPr lang="en" sz="1650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cs-CZ" sz="1650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hlas chudých,</a:t>
            </a:r>
            <a:r>
              <a:rPr lang="en" sz="1650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650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hlas divoké přírody</a:t>
            </a:r>
            <a:r>
              <a:rPr lang="en" sz="1650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endParaRPr sz="1650" dirty="0">
              <a:solidFill>
                <a:srgbClr val="F3F3F3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1650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F</a:t>
            </a:r>
            <a:r>
              <a:rPr lang="en" sz="1650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ilm </a:t>
            </a:r>
            <a:r>
              <a:rPr lang="cs-CZ" sz="1650" b="1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sleduje, jak tito lidé vstupují do dialogu jeden s druhým a s papežem Františkem.</a:t>
            </a:r>
            <a:r>
              <a:rPr lang="en" sz="1650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650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         Během</a:t>
            </a:r>
            <a:r>
              <a:rPr lang="en" sz="1650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film</a:t>
            </a:r>
            <a:r>
              <a:rPr lang="cs-CZ" sz="1650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u můžeme sledovat,</a:t>
            </a:r>
            <a:r>
              <a:rPr lang="en" sz="1650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650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jak postavy nacházejí jednotu</a:t>
            </a:r>
            <a:r>
              <a:rPr lang="en" sz="1650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650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ve svých odlišných světonázorech</a:t>
            </a:r>
            <a:r>
              <a:rPr lang="en" sz="1650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a s</a:t>
            </a:r>
            <a:r>
              <a:rPr lang="cs-CZ" sz="1650" dirty="0" err="1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ílu</a:t>
            </a:r>
            <a:r>
              <a:rPr lang="cs-CZ" sz="1650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 ve sdílených hodnotách</a:t>
            </a:r>
            <a:r>
              <a:rPr lang="en" sz="1650" dirty="0">
                <a:solidFill>
                  <a:srgbClr val="F3F3F3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endParaRPr sz="1650" b="1" dirty="0">
              <a:solidFill>
                <a:srgbClr val="F3F3F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cxnSp>
        <p:nvCxnSpPr>
          <p:cNvPr id="78" name="Google Shape;78;p15"/>
          <p:cNvCxnSpPr/>
          <p:nvPr/>
        </p:nvCxnSpPr>
        <p:spPr>
          <a:xfrm rot="10800000" flipH="1">
            <a:off x="390450" y="857175"/>
            <a:ext cx="3019500" cy="960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" name="Google Shape;79;p15"/>
          <p:cNvCxnSpPr/>
          <p:nvPr/>
        </p:nvCxnSpPr>
        <p:spPr>
          <a:xfrm>
            <a:off x="5533600" y="23600"/>
            <a:ext cx="0" cy="5206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0" name="Google Shape;80;p15"/>
          <p:cNvPicPr preferRelativeResize="0"/>
          <p:nvPr/>
        </p:nvPicPr>
        <p:blipFill rotWithShape="1">
          <a:blip r:embed="rId4">
            <a:alphaModFix/>
          </a:blip>
          <a:srcRect l="17688"/>
          <a:stretch/>
        </p:blipFill>
        <p:spPr>
          <a:xfrm>
            <a:off x="5533600" y="2571750"/>
            <a:ext cx="1832675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 rotWithShape="1">
          <a:blip r:embed="rId5">
            <a:alphaModFix/>
          </a:blip>
          <a:srcRect l="29438" t="1219" r="20546" b="5007"/>
          <a:stretch/>
        </p:blipFill>
        <p:spPr>
          <a:xfrm>
            <a:off x="5533600" y="0"/>
            <a:ext cx="1832675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 rotWithShape="1">
          <a:blip r:embed="rId6">
            <a:alphaModFix/>
          </a:blip>
          <a:srcRect l="25992" r="13504" b="12747"/>
          <a:stretch/>
        </p:blipFill>
        <p:spPr>
          <a:xfrm>
            <a:off x="7338800" y="2571750"/>
            <a:ext cx="1832674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 rotWithShape="1">
          <a:blip r:embed="rId7">
            <a:alphaModFix/>
          </a:blip>
          <a:srcRect l="23404" r="18804" b="17620"/>
          <a:stretch/>
        </p:blipFill>
        <p:spPr>
          <a:xfrm>
            <a:off x="7338800" y="0"/>
            <a:ext cx="1832674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 rotWithShape="1">
          <a:blip r:embed="rId3">
            <a:alphaModFix/>
          </a:blip>
          <a:srcRect t="13689" b="1965"/>
          <a:stretch/>
        </p:blipFill>
        <p:spPr>
          <a:xfrm>
            <a:off x="0" y="-29700"/>
            <a:ext cx="9195602" cy="517319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311700" y="3658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-CZ" sz="3820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LIDÉ</a:t>
            </a:r>
            <a:endParaRPr sz="3820" b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96" name="Google Shape;96;p17"/>
          <p:cNvCxnSpPr/>
          <p:nvPr/>
        </p:nvCxnSpPr>
        <p:spPr>
          <a:xfrm rot="10800000" flipH="1">
            <a:off x="311700" y="4402500"/>
            <a:ext cx="5401800" cy="1710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7" name="Google Shape;97;p17"/>
          <p:cNvPicPr preferRelativeResize="0"/>
          <p:nvPr/>
        </p:nvPicPr>
        <p:blipFill rotWithShape="1">
          <a:blip r:embed="rId4">
            <a:alphaModFix/>
          </a:blip>
          <a:srcRect l="6559" r="36005"/>
          <a:stretch/>
        </p:blipFill>
        <p:spPr>
          <a:xfrm>
            <a:off x="7038590" y="281952"/>
            <a:ext cx="92983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58825" y="103950"/>
            <a:ext cx="873475" cy="87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 rotWithShape="1">
          <a:blip r:embed="rId3">
            <a:alphaModFix/>
          </a:blip>
          <a:srcRect t="1579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</a:t>
            </a:r>
            <a:r>
              <a:rPr lang="cs-CZ" sz="2420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APEŽ</a:t>
            </a:r>
            <a:r>
              <a:rPr lang="en" sz="2420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FRAN</a:t>
            </a:r>
            <a:r>
              <a:rPr lang="cs-CZ" sz="2420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TIŠEK</a:t>
            </a:r>
            <a:endParaRPr sz="2420" i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235500" y="767350"/>
            <a:ext cx="5500200" cy="31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</a:t>
            </a:r>
            <a:r>
              <a:rPr lang="cs-CZ" sz="1200" b="1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apež</a:t>
            </a: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Fran</a:t>
            </a:r>
            <a:r>
              <a:rPr lang="cs-CZ" sz="1200" b="1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tišek</a:t>
            </a: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se narodil jako</a:t>
            </a: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Jorge Mario Bergoglio </a:t>
            </a:r>
            <a:r>
              <a:rPr lang="cs-CZ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v</a:t>
            </a: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Buenos Aires </a:t>
            </a:r>
            <a:r>
              <a:rPr lang="cs-CZ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v </a:t>
            </a: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Argentin</a:t>
            </a:r>
            <a:r>
              <a:rPr lang="cs-CZ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ě</a:t>
            </a: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a</a:t>
            </a:r>
            <a:r>
              <a:rPr lang="cs-CZ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je prvním papežem, který pochází z</a:t>
            </a: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Ameri</a:t>
            </a:r>
            <a:r>
              <a:rPr lang="cs-CZ" sz="1200" b="1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ky</a:t>
            </a: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Žije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skromně v prostém bytě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sám si vaří večeře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a </a:t>
            </a: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cestuje malým autem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Často říká: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„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</a:t>
            </a: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oji lidé jsou chudí a já jsem jeden z nich.“</a:t>
            </a:r>
            <a:endParaRPr sz="1200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</a:t>
            </a:r>
            <a:r>
              <a:rPr lang="cs-CZ" sz="1200" b="1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apež</a:t>
            </a: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Fran</a:t>
            </a:r>
            <a:r>
              <a:rPr lang="cs-CZ" sz="1200" b="1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tišek</a:t>
            </a:r>
            <a:r>
              <a:rPr lang="cs-CZ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nás vybízí,</a:t>
            </a: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abychom chránili tuto</a:t>
            </a: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planet</a:t>
            </a:r>
            <a:r>
              <a:rPr lang="cs-CZ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u</a:t>
            </a: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cs-CZ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která je naším společným domovem</a:t>
            </a: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cs-CZ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 tím projevovali lásku sobě navzájem          i svému Stvořiteli</a:t>
            </a: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Své papežské jméno přijal po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S</a:t>
            </a:r>
            <a:r>
              <a:rPr lang="cs-CZ" sz="1200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vatém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Fran</a:t>
            </a:r>
            <a:r>
              <a:rPr lang="cs-CZ" sz="1200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tiškovi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který se vzdal rodinného bohatství,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aby sloužil nejchudším a pečoval     o stvořený svět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  <a:endParaRPr sz="1200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V roce</a:t>
            </a: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2015</a:t>
            </a:r>
            <a:r>
              <a:rPr lang="cs-CZ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vydal</a:t>
            </a: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papež</a:t>
            </a: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Fran</a:t>
            </a:r>
            <a:r>
              <a:rPr lang="cs-CZ" sz="1200" b="1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tišek</a:t>
            </a: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okružní list</a:t>
            </a: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Laudato </a:t>
            </a:r>
            <a:r>
              <a:rPr lang="cs-CZ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</a:t>
            </a: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i‘, </a:t>
            </a:r>
            <a:r>
              <a:rPr lang="cs-CZ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jímž se obrací ke</a:t>
            </a: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„všem lidem dobré vůle“</a:t>
            </a: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Laudato </a:t>
            </a: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i‘ </a:t>
            </a: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zkoumá současnou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planet</a:t>
            </a:r>
            <a:r>
              <a:rPr lang="cs-CZ" sz="1200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ární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k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ri</a:t>
            </a:r>
            <a:r>
              <a:rPr lang="cs-CZ" sz="1200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zi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ve světle starobylé moudrosti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k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atolic</a:t>
            </a:r>
            <a:r>
              <a:rPr lang="cs-CZ" sz="1200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kého</a:t>
            </a: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učení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  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</a:t>
            </a:r>
            <a:r>
              <a:rPr lang="cs-CZ" sz="1200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apež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Fran</a:t>
            </a:r>
            <a:r>
              <a:rPr lang="cs-CZ" sz="1200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tišek</a:t>
            </a: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nás žádá, abychom vnímali, jak je „všechno spojeno“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       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 </a:t>
            </a: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„naslouchali nářku země a nářku chudých“.</a:t>
            </a:r>
            <a:endParaRPr sz="1200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V roce</a:t>
            </a: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2021 Vati</a:t>
            </a:r>
            <a:r>
              <a:rPr lang="cs-CZ" sz="1200" b="1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ká</a:t>
            </a: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n </a:t>
            </a:r>
            <a:r>
              <a:rPr lang="cs-CZ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spustil</a:t>
            </a:r>
            <a:r>
              <a:rPr lang="en" sz="1200" b="1" dirty="0">
                <a:solidFill>
                  <a:schemeClr val="lt1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200" b="1" u="sng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Laudato Si' Action Platform</a:t>
            </a:r>
            <a:r>
              <a:rPr lang="cs-CZ" sz="1200" b="1" u="sng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,</a:t>
            </a:r>
            <a:r>
              <a:rPr lang="en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která poskytuje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institu</a:t>
            </a:r>
            <a:r>
              <a:rPr lang="cs-CZ" sz="1200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cím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společenstvím a rodinám podporu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k jednání na 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princip</a:t>
            </a: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ech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okružního listu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Laudato </a:t>
            </a:r>
            <a:r>
              <a:rPr lang="cs-CZ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</a:t>
            </a:r>
            <a:r>
              <a:rPr lang="en" sz="12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i'. </a:t>
            </a:r>
            <a:endParaRPr sz="1200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cxnSp>
        <p:nvCxnSpPr>
          <p:cNvPr id="106" name="Google Shape;106;p18"/>
          <p:cNvCxnSpPr/>
          <p:nvPr/>
        </p:nvCxnSpPr>
        <p:spPr>
          <a:xfrm rot="10800000" flipH="1">
            <a:off x="311700" y="712925"/>
            <a:ext cx="3019500" cy="960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7" name="Google Shape;107;p18"/>
          <p:cNvPicPr preferRelativeResize="0"/>
          <p:nvPr/>
        </p:nvPicPr>
        <p:blipFill rotWithShape="1">
          <a:blip r:embed="rId5">
            <a:alphaModFix/>
          </a:blip>
          <a:srcRect l="31668" r="30052" b="7646"/>
          <a:stretch/>
        </p:blipFill>
        <p:spPr>
          <a:xfrm>
            <a:off x="5946025" y="0"/>
            <a:ext cx="3197974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" name="Google Shape;108;p18"/>
          <p:cNvCxnSpPr/>
          <p:nvPr/>
        </p:nvCxnSpPr>
        <p:spPr>
          <a:xfrm>
            <a:off x="5946025" y="-31500"/>
            <a:ext cx="0" cy="5206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 rotWithShape="1">
          <a:blip r:embed="rId3">
            <a:alphaModFix/>
          </a:blip>
          <a:srcRect t="1579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-CZ" sz="2120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NÁČELNÍK</a:t>
            </a:r>
            <a:r>
              <a:rPr lang="en" sz="2120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DADÁ</a:t>
            </a:r>
            <a:endParaRPr sz="2120" b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-CZ" sz="2120" i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Hlas domorodých národů</a:t>
            </a:r>
            <a:endParaRPr sz="2120" i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311700" y="1155600"/>
            <a:ext cx="5434200" cy="31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Náčelník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Odair 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„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Dadá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“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Borari 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je vůdce společenství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Novo Lugar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, které náleží ke kmeni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Borarí.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Kmen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Borarí 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žije na území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Maró Indigenous Territory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ve státě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Pará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v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Braz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í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l</a:t>
            </a:r>
            <a:r>
              <a:rPr lang="cs-CZ" sz="1300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ii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Na území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Maró 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se nacházejí staré pralesy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oplývající životem a krásou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,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v nichž těžařské společnosti vidí příležitost pro zisk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endParaRPr sz="1300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Když se vpády ilegálních </a:t>
            </a:r>
            <a:r>
              <a:rPr lang="cs-CZ" sz="1300" b="1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těžarů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na území 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Maró 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rozmnožily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náčelník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Dadá 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se stal odborníkem na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novou 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techni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ku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fotografií s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GPS-tag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y,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jimiž zachycoval jejich činnost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Tak vznikl důkazní materiál dokumentující jejich zločiny, který donutil vládní úřady zakročit proti nim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endParaRPr sz="1300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Kvůli svému odvážnému vedení byl náčelník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Dadá 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mučen nájemnými násilníky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 nyní musí cestovat s bezpečnostním doprovodem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Dále vede zápas na obranu svých lidí a půdy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 nyní se věnuje výchově příští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genera</a:t>
            </a:r>
            <a:r>
              <a:rPr lang="cs-CZ" sz="1300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ce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vůdců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endParaRPr sz="1300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cxnSp>
        <p:nvCxnSpPr>
          <p:cNvPr id="116" name="Google Shape;116;p19"/>
          <p:cNvCxnSpPr/>
          <p:nvPr/>
        </p:nvCxnSpPr>
        <p:spPr>
          <a:xfrm rot="10800000" flipH="1">
            <a:off x="390450" y="996975"/>
            <a:ext cx="3019500" cy="960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7" name="Google Shape;117;p19"/>
          <p:cNvPicPr preferRelativeResize="0"/>
          <p:nvPr/>
        </p:nvPicPr>
        <p:blipFill rotWithShape="1">
          <a:blip r:embed="rId4">
            <a:alphaModFix/>
          </a:blip>
          <a:srcRect l="8748" r="14775"/>
          <a:stretch/>
        </p:blipFill>
        <p:spPr>
          <a:xfrm>
            <a:off x="5946025" y="0"/>
            <a:ext cx="3197975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" name="Google Shape;118;p19"/>
          <p:cNvCxnSpPr/>
          <p:nvPr/>
        </p:nvCxnSpPr>
        <p:spPr>
          <a:xfrm>
            <a:off x="5946025" y="-31500"/>
            <a:ext cx="0" cy="5206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0"/>
          <p:cNvPicPr preferRelativeResize="0"/>
          <p:nvPr/>
        </p:nvPicPr>
        <p:blipFill rotWithShape="1">
          <a:blip r:embed="rId3">
            <a:alphaModFix/>
          </a:blip>
          <a:srcRect t="1579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RIDHIMA PANDEY</a:t>
            </a:r>
            <a:endParaRPr sz="2120" b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-CZ" sz="2120" i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Hlas mladých lidí</a:t>
            </a:r>
            <a:endParaRPr sz="2120" i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5" name="Google Shape;125;p20"/>
          <p:cNvSpPr txBox="1">
            <a:spLocks noGrp="1"/>
          </p:cNvSpPr>
          <p:nvPr>
            <p:ph type="body" idx="1"/>
          </p:nvPr>
        </p:nvSpPr>
        <p:spPr>
          <a:xfrm>
            <a:off x="311700" y="1079400"/>
            <a:ext cx="5486400" cy="31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Ridhima Pandey </a:t>
            </a:r>
            <a:r>
              <a:rPr lang="cs-CZ" sz="1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je mladá</a:t>
            </a:r>
            <a:r>
              <a:rPr lang="en" sz="1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k</a:t>
            </a:r>
            <a:r>
              <a:rPr lang="en" sz="1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limat</a:t>
            </a:r>
            <a:r>
              <a:rPr lang="cs-CZ" sz="1500" b="1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ická</a:t>
            </a:r>
            <a:r>
              <a:rPr lang="en" sz="1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a</a:t>
            </a:r>
            <a:r>
              <a:rPr lang="cs-CZ" sz="1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k</a:t>
            </a:r>
            <a:r>
              <a:rPr lang="en" sz="1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tivist</a:t>
            </a:r>
            <a:r>
              <a:rPr lang="cs-CZ" sz="1500" b="1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ka</a:t>
            </a:r>
            <a:r>
              <a:rPr lang="en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z</a:t>
            </a:r>
            <a:r>
              <a:rPr lang="en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města </a:t>
            </a:r>
            <a:r>
              <a:rPr lang="en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Hadiwar</a:t>
            </a:r>
            <a:r>
              <a:rPr lang="cs-CZ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ve státě</a:t>
            </a:r>
            <a:r>
              <a:rPr lang="en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Uttarakhand</a:t>
            </a:r>
            <a:r>
              <a:rPr lang="cs-CZ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v</a:t>
            </a:r>
            <a:r>
              <a:rPr lang="en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Indi</a:t>
            </a:r>
            <a:r>
              <a:rPr lang="cs-CZ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i</a:t>
            </a:r>
            <a:r>
              <a:rPr lang="en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  <a:endParaRPr sz="1500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Ridhima </a:t>
            </a:r>
            <a:r>
              <a:rPr lang="cs-CZ" sz="1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se věnuje</a:t>
            </a:r>
            <a:r>
              <a:rPr lang="en" sz="1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a</a:t>
            </a:r>
            <a:r>
              <a:rPr lang="cs-CZ" sz="1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k</a:t>
            </a:r>
            <a:r>
              <a:rPr lang="en" sz="1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tivism</a:t>
            </a:r>
            <a:r>
              <a:rPr lang="cs-CZ" sz="1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u od svých devíti let</a:t>
            </a:r>
            <a:r>
              <a:rPr lang="en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cs-CZ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kdy se připojila k žalobě proti i</a:t>
            </a:r>
            <a:r>
              <a:rPr lang="en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ndi</a:t>
            </a:r>
            <a:r>
              <a:rPr lang="cs-CZ" sz="1500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cké</a:t>
            </a:r>
            <a:r>
              <a:rPr lang="cs-CZ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vládě</a:t>
            </a:r>
            <a:r>
              <a:rPr lang="en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cs-CZ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podle níž tato vláda nedostává svým závazkům vyplývajícím z Pařížské dohody</a:t>
            </a:r>
            <a:r>
              <a:rPr lang="en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endParaRPr sz="1500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Ridhima </a:t>
            </a:r>
            <a:r>
              <a:rPr lang="cs-CZ" sz="1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byla také členkou týmu pracujícího na stížnosti u OSN,</a:t>
            </a:r>
            <a:r>
              <a:rPr lang="en" sz="1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5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která obvinila pět vlád z porušování</a:t>
            </a:r>
            <a:r>
              <a:rPr lang="en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Úmluvy           o právech dítěte</a:t>
            </a:r>
            <a:r>
              <a:rPr lang="en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tím, že nechrání děti před nebezpečími, která přináší ohřívání světa</a:t>
            </a:r>
            <a:r>
              <a:rPr lang="en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  <a:endParaRPr sz="1500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Ridhima </a:t>
            </a:r>
            <a:r>
              <a:rPr lang="cs-CZ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žije se svým bratrem a rodiči</a:t>
            </a:r>
            <a:r>
              <a:rPr lang="en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blízko řeky</a:t>
            </a:r>
            <a:r>
              <a:rPr lang="en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Gang</a:t>
            </a:r>
            <a:r>
              <a:rPr lang="cs-CZ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y</a:t>
            </a:r>
            <a:r>
              <a:rPr lang="en" sz="15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endParaRPr sz="1500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0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cxnSp>
        <p:nvCxnSpPr>
          <p:cNvPr id="126" name="Google Shape;126;p20"/>
          <p:cNvCxnSpPr/>
          <p:nvPr/>
        </p:nvCxnSpPr>
        <p:spPr>
          <a:xfrm rot="10800000" flipH="1">
            <a:off x="390450" y="996975"/>
            <a:ext cx="3019500" cy="960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7" name="Google Shape;127;p20"/>
          <p:cNvPicPr preferRelativeResize="0"/>
          <p:nvPr/>
        </p:nvPicPr>
        <p:blipFill rotWithShape="1">
          <a:blip r:embed="rId4">
            <a:alphaModFix/>
          </a:blip>
          <a:srcRect l="35635" r="20429"/>
          <a:stretch/>
        </p:blipFill>
        <p:spPr>
          <a:xfrm>
            <a:off x="6124500" y="0"/>
            <a:ext cx="3019501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Google Shape;128;p20"/>
          <p:cNvCxnSpPr/>
          <p:nvPr/>
        </p:nvCxnSpPr>
        <p:spPr>
          <a:xfrm>
            <a:off x="6124500" y="-31500"/>
            <a:ext cx="0" cy="5206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1"/>
          <p:cNvPicPr preferRelativeResize="0"/>
          <p:nvPr/>
        </p:nvPicPr>
        <p:blipFill rotWithShape="1">
          <a:blip r:embed="rId3">
            <a:alphaModFix/>
          </a:blip>
          <a:srcRect t="1579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ROBIN MARTIN</a:t>
            </a:r>
            <a:r>
              <a:rPr lang="cs-CZ" sz="212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OVÁ</a:t>
            </a:r>
            <a:r>
              <a:rPr lang="en" sz="212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cs-CZ" sz="2120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</a:t>
            </a:r>
            <a:r>
              <a:rPr lang="en" sz="2120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GREG ASNER</a:t>
            </a:r>
            <a:endParaRPr sz="2120" b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-CZ" sz="2120" i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Hlas divoké přírody</a:t>
            </a:r>
            <a:endParaRPr sz="2120" i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311700" y="1079400"/>
            <a:ext cx="5473200" cy="31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Greg Asner a Robin Martin</a:t>
            </a:r>
            <a:r>
              <a:rPr lang="cs-CZ" sz="1450" b="1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ová</a:t>
            </a:r>
            <a:r>
              <a:rPr lang="en" sz="145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45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jsou mořští</a:t>
            </a:r>
            <a:r>
              <a:rPr lang="en" sz="145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biolog</a:t>
            </a:r>
            <a:r>
              <a:rPr lang="cs-CZ" sz="1450" b="1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ové</a:t>
            </a:r>
            <a:r>
              <a:rPr lang="cs-CZ" sz="145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,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spolutvůrci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techni</a:t>
            </a:r>
            <a:r>
              <a:rPr lang="cs-CZ" sz="1450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ky</a:t>
            </a:r>
            <a:r>
              <a:rPr lang="cs-CZ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,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která vytváří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trojrozměrné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map</a:t>
            </a:r>
            <a:r>
              <a:rPr lang="cs-CZ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y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podmořského světa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endParaRPr sz="1450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-CZ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Během let své práce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Dr. Asner a Dr. Martin</a:t>
            </a:r>
            <a:r>
              <a:rPr lang="cs-CZ" sz="1450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ová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spojují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úžas nad krásou přírodního světa s tvrdou vědou, která sleduje čísla vypovídající o ztrátách přírodního prostředí a o jeho ochraně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r>
              <a:rPr lang="cs-CZ" sz="145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Pracují spolu jako vědci i jako manželé a spolu se snaží pochopit,</a:t>
            </a:r>
            <a:r>
              <a:rPr lang="en" sz="145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45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jak měnící se</a:t>
            </a:r>
            <a:r>
              <a:rPr lang="en" sz="145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45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k</a:t>
            </a:r>
            <a:r>
              <a:rPr lang="en" sz="145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lima</a:t>
            </a:r>
            <a:r>
              <a:rPr lang="cs-CZ" sz="145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způsobuje</a:t>
            </a:r>
            <a:r>
              <a:rPr lang="en" sz="145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45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úbytek života v oceánech</a:t>
            </a:r>
            <a:r>
              <a:rPr lang="en" sz="145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endParaRPr sz="1450" b="1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Dr. Martin</a:t>
            </a:r>
            <a:r>
              <a:rPr lang="cs-CZ" sz="1450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ová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je docentkou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geogra</a:t>
            </a:r>
            <a:r>
              <a:rPr lang="cs-CZ" sz="1450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fie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a Dr. Asner </a:t>
            </a:r>
            <a:r>
              <a:rPr lang="cs-CZ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je ředitelem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Centr</a:t>
            </a:r>
            <a:r>
              <a:rPr lang="cs-CZ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pro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g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lob</a:t>
            </a:r>
            <a:r>
              <a:rPr lang="cs-CZ" sz="1450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ální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výzkum a ochranu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při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Arizon</a:t>
            </a:r>
            <a:r>
              <a:rPr lang="cs-CZ" sz="1450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ské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t</a:t>
            </a:r>
            <a:r>
              <a:rPr lang="cs-CZ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á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t</a:t>
            </a:r>
            <a:r>
              <a:rPr lang="cs-CZ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ní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u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niver</a:t>
            </a:r>
            <a:r>
              <a:rPr lang="cs-CZ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z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it</a:t>
            </a:r>
            <a:r>
              <a:rPr lang="cs-CZ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ě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r>
              <a:rPr lang="cs-CZ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Žijí na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Hawa</a:t>
            </a:r>
            <a:r>
              <a:rPr lang="cs-CZ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j</a:t>
            </a:r>
            <a:r>
              <a:rPr lang="en" sz="145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i. </a:t>
            </a:r>
            <a:endParaRPr sz="1450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cxnSp>
        <p:nvCxnSpPr>
          <p:cNvPr id="136" name="Google Shape;136;p21"/>
          <p:cNvCxnSpPr/>
          <p:nvPr/>
        </p:nvCxnSpPr>
        <p:spPr>
          <a:xfrm rot="10800000" flipH="1">
            <a:off x="390450" y="996975"/>
            <a:ext cx="3019500" cy="960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7" name="Google Shape;137;p21"/>
          <p:cNvPicPr preferRelativeResize="0"/>
          <p:nvPr/>
        </p:nvPicPr>
        <p:blipFill rotWithShape="1">
          <a:blip r:embed="rId4">
            <a:alphaModFix/>
          </a:blip>
          <a:srcRect l="35635" r="20429"/>
          <a:stretch/>
        </p:blipFill>
        <p:spPr>
          <a:xfrm>
            <a:off x="6124500" y="0"/>
            <a:ext cx="30195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 rotWithShape="1">
          <a:blip r:embed="rId5">
            <a:alphaModFix/>
          </a:blip>
          <a:srcRect l="23404" r="18804"/>
          <a:stretch/>
        </p:blipFill>
        <p:spPr>
          <a:xfrm>
            <a:off x="6124500" y="0"/>
            <a:ext cx="30195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" name="Google Shape;139;p21"/>
          <p:cNvCxnSpPr/>
          <p:nvPr/>
        </p:nvCxnSpPr>
        <p:spPr>
          <a:xfrm>
            <a:off x="6124500" y="-31500"/>
            <a:ext cx="0" cy="5206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2"/>
          <p:cNvPicPr preferRelativeResize="0"/>
          <p:nvPr/>
        </p:nvPicPr>
        <p:blipFill rotWithShape="1">
          <a:blip r:embed="rId3">
            <a:alphaModFix/>
          </a:blip>
          <a:srcRect t="1579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2355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 b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AROUNA KANDE</a:t>
            </a:r>
            <a:endParaRPr sz="2120" b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-CZ" sz="2120" i="1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Hlas chudých</a:t>
            </a:r>
            <a:endParaRPr sz="2120" i="1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6" name="Google Shape;146;p22"/>
          <p:cNvSpPr txBox="1">
            <a:spLocks noGrp="1"/>
          </p:cNvSpPr>
          <p:nvPr>
            <p:ph type="body" idx="1"/>
          </p:nvPr>
        </p:nvSpPr>
        <p:spPr>
          <a:xfrm>
            <a:off x="311700" y="927000"/>
            <a:ext cx="5603400" cy="31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Arouna 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vyrostl v zemědělské rodině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v oblasti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Kolda 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v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Senegal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u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kde téměř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80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% 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lidí žije v chudobě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Rodinám, jako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je ta jeho, se dlouho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dařilo uživit se obděláváním malých polností a stád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Ale zhoršující se sucha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 rozšiřující se pouště jim obživu znemožňují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endParaRPr sz="1300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Protože 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Aroun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ova rodina přestala být schopná uživit ho, odvezli ho v osmi letech do pobřežního města 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Saint-Louis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, které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je nyní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postupně pohlcováno stoupajícím mořem a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silnější bouře často odplavují domovy a podniky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endParaRPr sz="1300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Mezi rozšiřujícími se pouštěmi na východě a stoupajícím mořem na západě je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Senegal 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zmáčknut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planet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á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r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ní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k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ri</a:t>
            </a:r>
            <a:r>
              <a:rPr lang="cs-CZ" sz="1300" b="1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zí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Mnoho mladých lidí nemá jinou možnost než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risk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ovat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nebezpečnou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migra</a:t>
            </a:r>
            <a:r>
              <a:rPr lang="cs-CZ" sz="1300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ci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do Evropy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r>
              <a:rPr lang="cs-CZ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Po cestě často zahynou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endParaRPr sz="1300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Arouna 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věnuje svůj život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udržitelnému rozvoji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v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Senegal</a:t>
            </a:r>
            <a:r>
              <a:rPr lang="cs-CZ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u</a:t>
            </a:r>
            <a:r>
              <a:rPr lang="en" sz="13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  <a:r>
              <a:rPr lang="en" sz="13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sz="1300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cxnSp>
        <p:nvCxnSpPr>
          <p:cNvPr id="147" name="Google Shape;147;p22"/>
          <p:cNvCxnSpPr/>
          <p:nvPr/>
        </p:nvCxnSpPr>
        <p:spPr>
          <a:xfrm rot="10800000" flipH="1">
            <a:off x="390450" y="920775"/>
            <a:ext cx="3019500" cy="9600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8" name="Google Shape;148;p22"/>
          <p:cNvPicPr preferRelativeResize="0"/>
          <p:nvPr/>
        </p:nvPicPr>
        <p:blipFill rotWithShape="1">
          <a:blip r:embed="rId4">
            <a:alphaModFix/>
          </a:blip>
          <a:srcRect l="32189"/>
          <a:stretch/>
        </p:blipFill>
        <p:spPr>
          <a:xfrm>
            <a:off x="6124500" y="0"/>
            <a:ext cx="30195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p22"/>
          <p:cNvCxnSpPr/>
          <p:nvPr/>
        </p:nvCxnSpPr>
        <p:spPr>
          <a:xfrm>
            <a:off x="6124500" y="-31500"/>
            <a:ext cx="0" cy="5206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1042</Words>
  <Application>Microsoft Office PowerPoint</Application>
  <PresentationFormat>Předvádění na obrazovce (16:9)</PresentationFormat>
  <Paragraphs>50</Paragraphs>
  <Slides>11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Sitka Text Semibold</vt:lpstr>
      <vt:lpstr>Inter</vt:lpstr>
      <vt:lpstr>Arial</vt:lpstr>
      <vt:lpstr>Rubik</vt:lpstr>
      <vt:lpstr>Simple Light</vt:lpstr>
      <vt:lpstr>Prezentace aplikace PowerPoint</vt:lpstr>
      <vt:lpstr>O FILMU</vt:lpstr>
      <vt:lpstr>PŘÍBĚH</vt:lpstr>
      <vt:lpstr>LIDÉ</vt:lpstr>
      <vt:lpstr>PAPEŽ FRANTIŠEK</vt:lpstr>
      <vt:lpstr>NÁČELNÍK DADÁ Hlas domorodých národů</vt:lpstr>
      <vt:lpstr>RIDHIMA PANDEY Hlas mladých lidí</vt:lpstr>
      <vt:lpstr>ROBIN MARTINOVÁ a GREG ASNER Hlas divoké přírody</vt:lpstr>
      <vt:lpstr>AROUNA KANDE Hlas chudých</vt:lpstr>
      <vt:lpstr>JAZYKY a FORMÁT</vt:lpstr>
      <vt:lpstr>DĚKUJEME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LAUDATO SI’ FILM</dc:title>
  <dc:creator>Svetla Hanke Jarosova</dc:creator>
  <cp:lastModifiedBy>Svetla Hanke Jarosova</cp:lastModifiedBy>
  <cp:revision>26</cp:revision>
  <dcterms:modified xsi:type="dcterms:W3CDTF">2022-10-02T21:46:43Z</dcterms:modified>
</cp:coreProperties>
</file>